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93" r:id="rId7"/>
    <p:sldId id="289" r:id="rId8"/>
    <p:sldId id="290" r:id="rId9"/>
    <p:sldId id="260" r:id="rId10"/>
    <p:sldId id="262" r:id="rId11"/>
    <p:sldId id="303" r:id="rId12"/>
    <p:sldId id="288" r:id="rId13"/>
    <p:sldId id="310" r:id="rId14"/>
    <p:sldId id="263" r:id="rId15"/>
    <p:sldId id="311" r:id="rId16"/>
    <p:sldId id="264" r:id="rId17"/>
    <p:sldId id="291" r:id="rId18"/>
    <p:sldId id="287" r:id="rId19"/>
    <p:sldId id="312" r:id="rId20"/>
    <p:sldId id="292" r:id="rId21"/>
    <p:sldId id="296" r:id="rId22"/>
    <p:sldId id="297" r:id="rId23"/>
    <p:sldId id="298" r:id="rId24"/>
    <p:sldId id="304" r:id="rId25"/>
    <p:sldId id="305" r:id="rId26"/>
    <p:sldId id="313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60" d="100"/>
          <a:sy n="160" d="100"/>
        </p:scale>
        <p:origin x="-348" y="-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0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8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5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1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3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6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12F3BC4-6452-426F-835D-4E41637DD00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C6FE96B-EAB0-49C6-96C6-55634EF9291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4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discovery/image-analysi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0-beta/modules/imgcodecs/doc/reading_and_writing_image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OpenCV</a:t>
            </a:r>
            <a:r>
              <a:rPr lang="en-US" dirty="0" smtClean="0"/>
              <a:t>, </a:t>
            </a:r>
            <a:r>
              <a:rPr lang="en-US" dirty="0" err="1" smtClean="0"/>
              <a:t>SkImage</a:t>
            </a:r>
            <a:r>
              <a:rPr lang="en-US" dirty="0" smtClean="0"/>
              <a:t>, </a:t>
            </a:r>
            <a:r>
              <a:rPr lang="en-US" dirty="0" err="1" smtClean="0"/>
              <a:t>SimpleITK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Hengyang Lu </a:t>
            </a:r>
          </a:p>
          <a:p>
            <a:r>
              <a:rPr lang="en-US" dirty="0" smtClean="0"/>
              <a:t>06/12/2018</a:t>
            </a:r>
          </a:p>
          <a:p>
            <a:r>
              <a:rPr lang="en-US" dirty="0" err="1" smtClean="0"/>
              <a:t>Pythonic</a:t>
            </a:r>
            <a:r>
              <a:rPr lang="en-US" dirty="0" smtClean="0"/>
              <a:t> Image/Video Bioinformatics Workshop No.3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1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 enhancement is the process of adjusting digital images so that the results are more suitable for display or further </a:t>
            </a:r>
            <a:r>
              <a:rPr lang="en-US" dirty="0">
                <a:hlinkClick r:id="rId2"/>
              </a:rPr>
              <a:t>image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Previously mentioned:</a:t>
            </a:r>
          </a:p>
          <a:p>
            <a:pPr lvl="1"/>
            <a:r>
              <a:rPr lang="en-US" dirty="0" smtClean="0"/>
              <a:t>Negative Image</a:t>
            </a:r>
          </a:p>
          <a:p>
            <a:pPr lvl="1"/>
            <a:r>
              <a:rPr lang="en-US" dirty="0" smtClean="0"/>
              <a:t>Gamma Correction</a:t>
            </a:r>
          </a:p>
          <a:p>
            <a:pPr lvl="1"/>
            <a:r>
              <a:rPr lang="en-US" dirty="0" smtClean="0"/>
              <a:t>Histogram Equalization</a:t>
            </a:r>
          </a:p>
          <a:p>
            <a:r>
              <a:rPr lang="en-US" dirty="0" smtClean="0"/>
              <a:t>And more:</a:t>
            </a:r>
          </a:p>
          <a:p>
            <a:pPr lvl="1"/>
            <a:r>
              <a:rPr lang="en-US" dirty="0" smtClean="0"/>
              <a:t>Noise reduction</a:t>
            </a:r>
          </a:p>
          <a:p>
            <a:pPr lvl="1"/>
            <a:r>
              <a:rPr lang="en-US" dirty="0" smtClean="0"/>
              <a:t>Image Smoothing</a:t>
            </a:r>
          </a:p>
          <a:p>
            <a:pPr lvl="1"/>
            <a:r>
              <a:rPr lang="en-US" dirty="0" smtClean="0"/>
              <a:t>Image Sharpening: Sobel, Prewitt, Laplacian Operators</a:t>
            </a:r>
          </a:p>
          <a:p>
            <a:pPr lvl="1"/>
            <a:r>
              <a:rPr lang="en-US" dirty="0" smtClean="0"/>
              <a:t>White Balance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4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image or negative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49" y="1871472"/>
            <a:ext cx="9662351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2557" y="6330172"/>
            <a:ext cx="745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https://www.cis.rit.edu/class/simg782/lectures/lecture_05/lec782_05_05.pdf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4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Image Histogram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26604" y="157184"/>
            <a:ext cx="706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https://docs.opencv.org/3.1.0/d1/db7/tutorial_py_histogram_begins.html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11" y="1909440"/>
            <a:ext cx="7217248" cy="444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61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and log contrast adjust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GAMMA CORRECTION (gamma &gt;1, convex; gamma&lt;1, concave)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𝐺𝑎𝑖𝑛</m:t>
                    </m:r>
                    <m:r>
                      <a:rPr lang="en-US" b="0" i="1" smtClean="0">
                        <a:latin typeface="Cambria Math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𝐺𝑎𝑚𝑚𝑎</m:t>
                        </m:r>
                      </m:sup>
                    </m:sSup>
                  </m:oMath>
                </a14:m>
                <a:r>
                  <a:rPr lang="en-US" dirty="0" smtClean="0"/>
                  <a:t>         </a:t>
                </a:r>
              </a:p>
              <a:p>
                <a:r>
                  <a:rPr lang="en-US" dirty="0" smtClean="0"/>
                  <a:t>skimage.exposure.adjust_gamma(image, gamma, gain)</a:t>
                </a:r>
              </a:p>
              <a:p>
                <a:endParaRPr lang="en-US" dirty="0"/>
              </a:p>
              <a:p>
                <a:r>
                  <a:rPr lang="en-US" dirty="0" smtClean="0"/>
                  <a:t>Logarithmic Correction (convex)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𝐺𝑎𝑖𝑛</m:t>
                    </m:r>
                    <m:r>
                      <a:rPr lang="en-US" i="1">
                        <a:latin typeface="Cambria Math"/>
                      </a:rPr>
                      <m:t> 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log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⁡(1+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skimage.exposure.adjust_log</a:t>
                </a:r>
                <a:r>
                  <a:rPr lang="en-US" dirty="0" smtClean="0"/>
                  <a:t>(image</a:t>
                </a:r>
                <a:r>
                  <a:rPr lang="en-US" dirty="0"/>
                  <a:t>, </a:t>
                </a:r>
                <a:r>
                  <a:rPr lang="en-US" dirty="0" smtClean="0"/>
                  <a:t>gain, </a:t>
                </a:r>
                <a:r>
                  <a:rPr lang="en-US" dirty="0" err="1" smtClean="0"/>
                  <a:t>inv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Inverse Logarithmic Correction (concave)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𝐺𝑎𝑖𝑛</m:t>
                    </m:r>
                    <m:r>
                      <a:rPr lang="en-US" b="0" i="1" smtClean="0">
                        <a:latin typeface="Cambria Math"/>
                      </a:rPr>
                      <m:t> ×(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−1)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29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96" y="2256374"/>
            <a:ext cx="3380879" cy="32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54724" y="6412676"/>
            <a:ext cx="704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http://eeweb.poly.edu/~yao/EL5123/lecture3_contrast_enhancement.pdf</a:t>
            </a:r>
          </a:p>
        </p:txBody>
      </p:sp>
    </p:spTree>
    <p:extLst>
      <p:ext uri="{BB962C8B-B14F-4D97-AF65-F5344CB8AC3E}">
        <p14:creationId xmlns:p14="http://schemas.microsoft.com/office/powerpoint/2010/main" val="6633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and LOG Contrast adjust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74" y="1740911"/>
            <a:ext cx="7550294" cy="480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2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61" y="1782079"/>
            <a:ext cx="6728683" cy="452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4724" y="6412676"/>
            <a:ext cx="704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http://eeweb.poly.edu/~yao/EL5123/lecture3_contrast_enhancement.pdf</a:t>
            </a:r>
          </a:p>
        </p:txBody>
      </p:sp>
    </p:spTree>
    <p:extLst>
      <p:ext uri="{BB962C8B-B14F-4D97-AF65-F5344CB8AC3E}">
        <p14:creationId xmlns:p14="http://schemas.microsoft.com/office/powerpoint/2010/main" val="26575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320925"/>
            <a:ext cx="7079580" cy="41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6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smoothing: </a:t>
            </a:r>
            <a:r>
              <a:rPr lang="en-US" dirty="0" smtClean="0"/>
              <a:t>Mean Filter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995" y="2286000"/>
            <a:ext cx="6284148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4724" y="6412676"/>
            <a:ext cx="575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http://eeweb.poly.edu/~yao/EL5123/lecture5_filtering.pdf</a:t>
            </a:r>
          </a:p>
        </p:txBody>
      </p:sp>
    </p:spTree>
    <p:extLst>
      <p:ext uri="{BB962C8B-B14F-4D97-AF65-F5344CB8AC3E}">
        <p14:creationId xmlns:p14="http://schemas.microsoft.com/office/powerpoint/2010/main" val="139070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Smoothing: Mean Filter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5" y="2066307"/>
            <a:ext cx="7987231" cy="408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6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Smoothing: mean filter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16" y="2286000"/>
            <a:ext cx="582490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4724" y="6412676"/>
            <a:ext cx="670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http://www.unit.eu/cours/videocommunication/Non-linear_filtering.pdf</a:t>
            </a:r>
          </a:p>
        </p:txBody>
      </p:sp>
    </p:spTree>
    <p:extLst>
      <p:ext uri="{BB962C8B-B14F-4D97-AF65-F5344CB8AC3E}">
        <p14:creationId xmlns:p14="http://schemas.microsoft.com/office/powerpoint/2010/main" val="148402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01. Image Processing and Image Analysis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02. Image I/O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03. Basic Image Processing using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</p:txBody>
      </p:sp>
    </p:spTree>
    <p:extLst>
      <p:ext uri="{BB962C8B-B14F-4D97-AF65-F5344CB8AC3E}">
        <p14:creationId xmlns:p14="http://schemas.microsoft.com/office/powerpoint/2010/main" val="3293000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smoothing: Median Filter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14" y="1661829"/>
            <a:ext cx="6227203" cy="465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54724" y="6412676"/>
            <a:ext cx="670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http://www.unit.eu/cours/videocommunication/Non-linear_filtering.pdf</a:t>
            </a:r>
          </a:p>
        </p:txBody>
      </p:sp>
    </p:spTree>
    <p:extLst>
      <p:ext uri="{BB962C8B-B14F-4D97-AF65-F5344CB8AC3E}">
        <p14:creationId xmlns:p14="http://schemas.microsoft.com/office/powerpoint/2010/main" val="158783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sharpening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Sharpness is a combination of two factors</a:t>
            </a:r>
          </a:p>
          <a:p>
            <a:pPr lvl="1"/>
            <a:r>
              <a:rPr lang="en-US" dirty="0" smtClean="0"/>
              <a:t>Resolution</a:t>
            </a:r>
          </a:p>
          <a:p>
            <a:pPr lvl="1"/>
            <a:r>
              <a:rPr lang="en-US" dirty="0" smtClean="0"/>
              <a:t>Acutance</a:t>
            </a:r>
          </a:p>
          <a:p>
            <a:pPr lvl="1"/>
            <a:endParaRPr lang="en-US" dirty="0"/>
          </a:p>
          <a:p>
            <a:r>
              <a:rPr lang="en-US" dirty="0" smtClean="0"/>
              <a:t>Different techniques:</a:t>
            </a:r>
          </a:p>
          <a:p>
            <a:pPr lvl="1"/>
            <a:r>
              <a:rPr lang="en-US" dirty="0" smtClean="0"/>
              <a:t>Super-resolution</a:t>
            </a:r>
          </a:p>
          <a:p>
            <a:pPr lvl="1"/>
            <a:r>
              <a:rPr lang="en-US" dirty="0" smtClean="0"/>
              <a:t>Contrast Enhancement</a:t>
            </a:r>
          </a:p>
          <a:p>
            <a:pPr lvl="1"/>
            <a:r>
              <a:rPr lang="en-US" dirty="0" err="1" smtClean="0"/>
              <a:t>Deblur</a:t>
            </a:r>
            <a:r>
              <a:rPr lang="en-US" dirty="0" smtClean="0"/>
              <a:t>/Deconvolution</a:t>
            </a:r>
          </a:p>
          <a:p>
            <a:pPr lvl="1"/>
            <a:endParaRPr lang="en-US" dirty="0"/>
          </a:p>
          <a:p>
            <a:r>
              <a:rPr lang="en-US" dirty="0" smtClean="0"/>
              <a:t>A typical example: </a:t>
            </a:r>
            <a:r>
              <a:rPr lang="en-US" dirty="0" err="1" smtClean="0"/>
              <a:t>Unsharp</a:t>
            </a:r>
            <a:r>
              <a:rPr lang="en-US" dirty="0" smtClean="0"/>
              <a:t> Masking</a:t>
            </a:r>
          </a:p>
          <a:p>
            <a:pPr lvl="1"/>
            <a:r>
              <a:rPr lang="en-US" dirty="0"/>
              <a:t>enhanced image = original + amount * (original - blurred)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42" y="2381468"/>
            <a:ext cx="5685701" cy="338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7932" y="6376452"/>
            <a:ext cx="770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https://photography.tutsplus.com/tutorials/what-is-image-sharpening--cms-26627</a:t>
            </a:r>
          </a:p>
        </p:txBody>
      </p:sp>
    </p:spTree>
    <p:extLst>
      <p:ext uri="{BB962C8B-B14F-4D97-AF65-F5344CB8AC3E}">
        <p14:creationId xmlns:p14="http://schemas.microsoft.com/office/powerpoint/2010/main" val="297652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066" y="1733798"/>
            <a:ext cx="9720073" cy="4023360"/>
          </a:xfrm>
        </p:spPr>
        <p:txBody>
          <a:bodyPr/>
          <a:lstStyle/>
          <a:p>
            <a:r>
              <a:rPr lang="en-US" dirty="0" smtClean="0"/>
              <a:t>Histogram Based</a:t>
            </a:r>
          </a:p>
          <a:p>
            <a:pPr lvl="1"/>
            <a:r>
              <a:rPr lang="en-US" dirty="0" smtClean="0"/>
              <a:t>Mean value threshold        </a:t>
            </a:r>
            <a:r>
              <a:rPr lang="en-US" dirty="0" err="1" smtClean="0"/>
              <a:t>skimage.filters.threshold_mean</a:t>
            </a:r>
            <a:endParaRPr lang="en-US" dirty="0" smtClean="0"/>
          </a:p>
          <a:p>
            <a:pPr lvl="1"/>
            <a:r>
              <a:rPr lang="en-US" dirty="0" smtClean="0"/>
              <a:t>Bimodal threshold        </a:t>
            </a:r>
            <a:r>
              <a:rPr lang="en-US" dirty="0" err="1" smtClean="0"/>
              <a:t>skimage.filters.threshold_minimum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Clustering Based</a:t>
            </a:r>
          </a:p>
          <a:p>
            <a:pPr lvl="1"/>
            <a:r>
              <a:rPr lang="en-US" dirty="0" smtClean="0"/>
              <a:t>K-Means   </a:t>
            </a:r>
          </a:p>
          <a:p>
            <a:pPr lvl="1"/>
            <a:r>
              <a:rPr lang="en-US" dirty="0" smtClean="0"/>
              <a:t>Otsu               </a:t>
            </a:r>
            <a:r>
              <a:rPr lang="en-US" dirty="0" err="1" smtClean="0"/>
              <a:t>skimage.filters.threshold_otsu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Local Threshold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58" y="3109420"/>
            <a:ext cx="4069031" cy="158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37" y="5133513"/>
            <a:ext cx="2677176" cy="163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21" y="703180"/>
            <a:ext cx="2242643" cy="231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91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of non-linear operations related to the shape or morphology</a:t>
            </a:r>
          </a:p>
          <a:p>
            <a:pPr lvl="1"/>
            <a:r>
              <a:rPr lang="en-US" dirty="0" smtClean="0"/>
              <a:t>Erosion</a:t>
            </a:r>
          </a:p>
          <a:p>
            <a:pPr lvl="1"/>
            <a:r>
              <a:rPr lang="en-US" dirty="0" smtClean="0"/>
              <a:t>Dilation</a:t>
            </a:r>
          </a:p>
          <a:p>
            <a:pPr lvl="1"/>
            <a:r>
              <a:rPr lang="en-US" dirty="0" smtClean="0"/>
              <a:t>Opening</a:t>
            </a:r>
          </a:p>
          <a:p>
            <a:pPr lvl="1"/>
            <a:r>
              <a:rPr lang="en-US" dirty="0" smtClean="0"/>
              <a:t>Closing</a:t>
            </a:r>
          </a:p>
          <a:p>
            <a:pPr lvl="1"/>
            <a:r>
              <a:rPr lang="en-US" dirty="0" smtClean="0"/>
              <a:t>White </a:t>
            </a:r>
            <a:r>
              <a:rPr lang="en-US" dirty="0" err="1" smtClean="0"/>
              <a:t>Tophat</a:t>
            </a:r>
            <a:endParaRPr lang="en-US" dirty="0" smtClean="0"/>
          </a:p>
          <a:p>
            <a:pPr lvl="1"/>
            <a:r>
              <a:rPr lang="en-US" dirty="0" smtClean="0"/>
              <a:t>Black </a:t>
            </a:r>
            <a:r>
              <a:rPr lang="en-US" dirty="0" err="1" smtClean="0"/>
              <a:t>Tophat</a:t>
            </a:r>
            <a:endParaRPr lang="en-US" dirty="0" smtClean="0"/>
          </a:p>
          <a:p>
            <a:pPr lvl="1"/>
            <a:r>
              <a:rPr lang="en-US" dirty="0" smtClean="0"/>
              <a:t>Skeletonize</a:t>
            </a:r>
          </a:p>
          <a:p>
            <a:pPr lvl="1"/>
            <a:r>
              <a:rPr lang="en-US" dirty="0" smtClean="0"/>
              <a:t>Convex hull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50" y="4943043"/>
            <a:ext cx="3420280" cy="179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50" y="3105374"/>
            <a:ext cx="3420280" cy="175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465" y="3105374"/>
            <a:ext cx="3565748" cy="175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057" y="4931695"/>
            <a:ext cx="3670156" cy="181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95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components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Thresholding </a:t>
            </a:r>
            <a:r>
              <a:rPr lang="en-US" dirty="0"/>
              <a:t>with automatic Otsu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r>
              <a:rPr lang="en-US" dirty="0" smtClean="0"/>
              <a:t>2. Close </a:t>
            </a:r>
            <a:r>
              <a:rPr lang="en-US" dirty="0"/>
              <a:t>small holes with binary </a:t>
            </a:r>
            <a:r>
              <a:rPr lang="en-US" dirty="0" smtClean="0"/>
              <a:t>closing</a:t>
            </a:r>
          </a:p>
          <a:p>
            <a:endParaRPr lang="en-US" dirty="0"/>
          </a:p>
          <a:p>
            <a:r>
              <a:rPr lang="en-US" dirty="0" smtClean="0"/>
              <a:t>3. Remove </a:t>
            </a:r>
            <a:r>
              <a:rPr lang="en-US" dirty="0"/>
              <a:t>artifacts touching image </a:t>
            </a:r>
            <a:r>
              <a:rPr lang="en-US" dirty="0" smtClean="0"/>
              <a:t>border</a:t>
            </a:r>
          </a:p>
          <a:p>
            <a:endParaRPr lang="en-US" dirty="0"/>
          </a:p>
          <a:p>
            <a:r>
              <a:rPr lang="en-US" dirty="0" smtClean="0"/>
              <a:t>4. Measure </a:t>
            </a:r>
            <a:r>
              <a:rPr lang="en-US" dirty="0"/>
              <a:t>image regions to filter small objects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47" y="2164341"/>
            <a:ext cx="50577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05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06" y="2266188"/>
            <a:ext cx="4410941" cy="435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6795" y="1436914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Skimage.color.rgb2hed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441" y="2379075"/>
            <a:ext cx="39243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35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  <a:p>
            <a:endParaRPr lang="en-US" dirty="0"/>
          </a:p>
          <a:p>
            <a:r>
              <a:rPr lang="en-US" dirty="0"/>
              <a:t>Canny Edge Detection</a:t>
            </a:r>
          </a:p>
          <a:p>
            <a:endParaRPr lang="en-US" dirty="0"/>
          </a:p>
          <a:p>
            <a:r>
              <a:rPr lang="en-US" dirty="0"/>
              <a:t>Hough Transform</a:t>
            </a:r>
          </a:p>
          <a:p>
            <a:endParaRPr lang="en-US" dirty="0"/>
          </a:p>
          <a:p>
            <a:r>
              <a:rPr lang="en-US" dirty="0"/>
              <a:t>Fast Fourier Transform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0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122" name="Picture 2" descr="Image result for thank yo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81" y="2255520"/>
            <a:ext cx="5789965" cy="33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6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Capturing</a:t>
            </a:r>
            <a:endParaRPr lang="en-US" dirty="0"/>
          </a:p>
        </p:txBody>
      </p:sp>
      <p:pic>
        <p:nvPicPr>
          <p:cNvPr id="2050" name="Picture 2" descr="Image result for zeiss observer z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8" y="2176272"/>
            <a:ext cx="53581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79" y="1967029"/>
            <a:ext cx="5602033" cy="2646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72" y="4613188"/>
            <a:ext cx="2433732" cy="15858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9464" y="5166360"/>
            <a:ext cx="658368" cy="521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26296" y="4667428"/>
            <a:ext cx="256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AxioObserver</a:t>
            </a:r>
            <a:r>
              <a:rPr lang="en-US" dirty="0"/>
              <a:t> has a Hamamatsu 9100-13 EMCCD camera for imaging extremely low fluorescence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224" y="6488668"/>
            <a:ext cx="491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http://microscopy.berkeley.edu/instruments/Z1.html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889" y="1700784"/>
            <a:ext cx="7868550" cy="4553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0216" y="6406372"/>
            <a:ext cx="54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http://eeweb.poly.edu/~yao/EL5123/lecture1_intro.pdf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6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Analysis pipeline</a:t>
            </a:r>
            <a:endParaRPr lang="en-US" dirty="0"/>
          </a:p>
        </p:txBody>
      </p:sp>
      <p:pic>
        <p:nvPicPr>
          <p:cNvPr id="3074" name="Picture 2" descr="Fig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23" y="1801368"/>
            <a:ext cx="8333122" cy="40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2762" y="6068790"/>
            <a:ext cx="67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Caicedo, Juan C., et al. "Data-analysis strategies for image-based cell profiling." </a:t>
            </a:r>
            <a:r>
              <a:rPr lang="en-US" i="1"/>
              <a:t>Nature methods</a:t>
            </a:r>
            <a:r>
              <a:rPr lang="en-US"/>
              <a:t> 14.9 (2017): 849.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9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-Image, OPENCV &amp; </a:t>
            </a:r>
            <a:r>
              <a:rPr lang="en-US" dirty="0" err="1" smtClean="0"/>
              <a:t>SimpleITK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944" y="3201924"/>
            <a:ext cx="3476625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507" y="2325814"/>
            <a:ext cx="2000051" cy="1904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128" y="2150798"/>
            <a:ext cx="1848231" cy="22548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4944" y="4596384"/>
            <a:ext cx="3293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Extends </a:t>
            </a:r>
            <a:r>
              <a:rPr lang="en-US" dirty="0" err="1" smtClean="0"/>
              <a:t>scipy.ndarray</a:t>
            </a:r>
            <a:r>
              <a:rPr lang="en-US" dirty="0" smtClean="0"/>
              <a:t> module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Collection of image processing </a:t>
            </a:r>
          </a:p>
          <a:p>
            <a:r>
              <a:rPr lang="en-US" dirty="0"/>
              <a:t>a</a:t>
            </a:r>
            <a:r>
              <a:rPr lang="en-US" dirty="0" smtClean="0"/>
              <a:t>lgorithms written in python;</a:t>
            </a:r>
          </a:p>
          <a:p>
            <a:endParaRPr lang="en-US" dirty="0"/>
          </a:p>
          <a:p>
            <a:r>
              <a:rPr lang="en-US" dirty="0" smtClean="0"/>
              <a:t>3. Handy modules: data, </a:t>
            </a:r>
            <a:r>
              <a:rPr lang="en-US" dirty="0" err="1" smtClean="0"/>
              <a:t>io</a:t>
            </a:r>
            <a:r>
              <a:rPr lang="en-US" dirty="0" smtClean="0"/>
              <a:t>, filter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8784" y="4596384"/>
            <a:ext cx="334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Python Wrapper for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</a:p>
          <a:p>
            <a:r>
              <a:rPr lang="en-US" dirty="0" smtClean="0"/>
              <a:t>Implemented using C++;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Rich support for computer vision</a:t>
            </a:r>
          </a:p>
          <a:p>
            <a:r>
              <a:rPr lang="en-US" dirty="0" smtClean="0"/>
              <a:t>And machine learning supports;</a:t>
            </a:r>
          </a:p>
          <a:p>
            <a:endParaRPr lang="en-US" dirty="0"/>
          </a:p>
          <a:p>
            <a:r>
              <a:rPr lang="en-US" dirty="0" smtClean="0"/>
              <a:t>3. Faster speed;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36864" y="4596384"/>
            <a:ext cx="3390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Python Wrapper for ITK;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 startAt="2"/>
            </a:pPr>
            <a:r>
              <a:rPr lang="en-US" dirty="0" smtClean="0"/>
              <a:t>Rich support for medical image</a:t>
            </a:r>
          </a:p>
          <a:p>
            <a:r>
              <a:rPr lang="en-US" dirty="0" smtClean="0"/>
              <a:t>formats and applications.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2064" y="2150798"/>
            <a:ext cx="3659505" cy="4476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I/O: load and save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Skimage</a:t>
            </a:r>
            <a:endParaRPr lang="en-US" dirty="0"/>
          </a:p>
          <a:p>
            <a:pPr lvl="1"/>
            <a:r>
              <a:rPr lang="en-US" dirty="0" err="1"/>
              <a:t>Skimage.io.imread</a:t>
            </a:r>
            <a:r>
              <a:rPr lang="en-US" dirty="0"/>
              <a:t>(</a:t>
            </a:r>
            <a:r>
              <a:rPr lang="en-US" dirty="0" err="1"/>
              <a:t>fname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Skimage.io.imread_collection</a:t>
            </a:r>
            <a:r>
              <a:rPr lang="en-US" dirty="0"/>
              <a:t>(</a:t>
            </a:r>
            <a:r>
              <a:rPr lang="en-US" dirty="0" err="1"/>
              <a:t>load_pattern</a:t>
            </a:r>
            <a:r>
              <a:rPr lang="en-US" dirty="0"/>
              <a:t>, </a:t>
            </a:r>
            <a:r>
              <a:rPr lang="en-US" dirty="0" err="1"/>
              <a:t>conserve_memory</a:t>
            </a:r>
            <a:r>
              <a:rPr lang="en-US" dirty="0"/>
              <a:t>=True)</a:t>
            </a:r>
          </a:p>
          <a:p>
            <a:pPr lvl="1"/>
            <a:r>
              <a:rPr lang="en-US" dirty="0" err="1"/>
              <a:t>Skimage.io.imsave</a:t>
            </a:r>
            <a:r>
              <a:rPr lang="en-US" dirty="0"/>
              <a:t>(</a:t>
            </a:r>
            <a:r>
              <a:rPr lang="en-US" dirty="0" err="1"/>
              <a:t>fname</a:t>
            </a:r>
            <a:r>
              <a:rPr lang="en-US" dirty="0"/>
              <a:t>, </a:t>
            </a:r>
            <a:r>
              <a:rPr lang="en-US" dirty="0" err="1"/>
              <a:t>image_array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Skimage.io.imshow</a:t>
            </a:r>
            <a:r>
              <a:rPr lang="en-US" dirty="0"/>
              <a:t>(</a:t>
            </a:r>
            <a:r>
              <a:rPr lang="en-US" dirty="0" err="1"/>
              <a:t>image_array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smtClean="0"/>
              <a:t>Cv2.imread(</a:t>
            </a:r>
            <a:r>
              <a:rPr lang="en-US" dirty="0" err="1" smtClean="0"/>
              <a:t>img_fname</a:t>
            </a:r>
            <a:r>
              <a:rPr lang="en-US" dirty="0" smtClean="0"/>
              <a:t>, type)</a:t>
            </a:r>
          </a:p>
          <a:p>
            <a:pPr lvl="1"/>
            <a:r>
              <a:rPr lang="en-US" dirty="0" smtClean="0"/>
              <a:t>Cv2.imwrte(</a:t>
            </a:r>
            <a:r>
              <a:rPr lang="en-US" dirty="0" err="1" smtClean="0"/>
              <a:t>img_fname</a:t>
            </a:r>
            <a:r>
              <a:rPr lang="en-US" dirty="0" smtClean="0"/>
              <a:t>, </a:t>
            </a:r>
            <a:r>
              <a:rPr lang="en-US" dirty="0" err="1" smtClean="0"/>
              <a:t>img_array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Cv2.imshow(</a:t>
            </a:r>
            <a:r>
              <a:rPr lang="en-US" dirty="0" err="1" smtClean="0"/>
              <a:t>img_array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SimpleITK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25" y="5382768"/>
            <a:ext cx="6029325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1849" y="85344"/>
            <a:ext cx="94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http://insightsoftwareconsortium.github.io/SimpleITK-Notebooks/Python_html/03_Image_Details.html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I/O: supported image format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529372"/>
              </p:ext>
            </p:extLst>
          </p:nvPr>
        </p:nvGraphicFramePr>
        <p:xfrm>
          <a:off x="512063" y="1943637"/>
          <a:ext cx="11411712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3904"/>
                <a:gridCol w="3803904"/>
                <a:gridCol w="3803904"/>
              </a:tblGrid>
              <a:tr h="1188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Supported File Formats of OPENCV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Supported File Formats in </a:t>
                      </a:r>
                      <a:r>
                        <a:rPr lang="en-US" dirty="0" err="1" smtClean="0"/>
                        <a:t>SimpleITK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Supported File Formats in </a:t>
                      </a:r>
                      <a:r>
                        <a:rPr lang="en-US" dirty="0" err="1" smtClean="0"/>
                        <a:t>Skimage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3276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Tiff</a:t>
                      </a:r>
                    </a:p>
                    <a:p>
                      <a:pPr lvl="1"/>
                      <a:r>
                        <a:rPr lang="en-US" dirty="0" smtClean="0"/>
                        <a:t>Jpeg</a:t>
                      </a:r>
                    </a:p>
                    <a:p>
                      <a:pPr lvl="1"/>
                      <a:r>
                        <a:rPr lang="en-US" dirty="0" err="1" smtClean="0"/>
                        <a:t>Png</a:t>
                      </a:r>
                      <a:endParaRPr lang="en-US" dirty="0" smtClean="0"/>
                    </a:p>
                    <a:p>
                      <a:pPr lvl="1"/>
                      <a:r>
                        <a:rPr lang="en-US" dirty="0" smtClean="0"/>
                        <a:t>BMP</a:t>
                      </a:r>
                    </a:p>
                    <a:p>
                      <a:pPr lvl="1"/>
                      <a:r>
                        <a:rPr lang="en-US" dirty="0" smtClean="0"/>
                        <a:t>DICOM</a:t>
                      </a:r>
                    </a:p>
                    <a:p>
                      <a:pPr lvl="1"/>
                      <a:r>
                        <a:rPr lang="en-US" dirty="0" smtClean="0"/>
                        <a:t>NRRD</a:t>
                      </a:r>
                    </a:p>
                    <a:p>
                      <a:pPr lvl="1"/>
                      <a:r>
                        <a:rPr lang="en-US" dirty="0" smtClean="0"/>
                        <a:t>GE</a:t>
                      </a:r>
                    </a:p>
                    <a:p>
                      <a:pPr lvl="1"/>
                      <a:r>
                        <a:rPr lang="en-US" dirty="0" err="1" smtClean="0"/>
                        <a:t>Mhd</a:t>
                      </a:r>
                      <a:endParaRPr lang="en-US" dirty="0" smtClean="0"/>
                    </a:p>
                    <a:p>
                      <a:pPr lvl="1"/>
                      <a:r>
                        <a:rPr lang="en-US" dirty="0" smtClean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jpg</a:t>
                      </a:r>
                    </a:p>
                    <a:p>
                      <a:pPr lvl="1"/>
                      <a:r>
                        <a:rPr lang="en-US" dirty="0" err="1" smtClean="0"/>
                        <a:t>png</a:t>
                      </a:r>
                      <a:r>
                        <a:rPr lang="en-US" dirty="0" smtClean="0"/>
                        <a:t>,</a:t>
                      </a:r>
                    </a:p>
                    <a:p>
                      <a:pPr lvl="1"/>
                      <a:r>
                        <a:rPr lang="en-US" dirty="0" smtClean="0"/>
                        <a:t>bmp</a:t>
                      </a:r>
                    </a:p>
                    <a:p>
                      <a:pPr lvl="1"/>
                      <a:r>
                        <a:rPr lang="en-US" dirty="0" smtClean="0"/>
                        <a:t>tiff ………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2" y="3812540"/>
            <a:ext cx="3779521" cy="18567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3760" y="0"/>
            <a:ext cx="887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https://docs.opencv.org/3.0-beta/modules/imgcodecs/doc/reading_and_writing_images.html</a:t>
            </a:r>
            <a:endParaRPr lang="en-US" dirty="0" smtClean="0"/>
          </a:p>
          <a:p>
            <a:r>
              <a:rPr lang="en-US" dirty="0" smtClean="0"/>
              <a:t>https://itk.org/Wiki/ITK/File_Formats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5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Examples using </a:t>
            </a:r>
            <a:r>
              <a:rPr lang="en-US" dirty="0" err="1" smtClean="0"/>
              <a:t>Skimage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97024"/>
            <a:ext cx="10206077" cy="422452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Enhancement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Thresholding</a:t>
            </a:r>
          </a:p>
          <a:p>
            <a:endParaRPr lang="en-US" dirty="0"/>
          </a:p>
          <a:p>
            <a:r>
              <a:rPr lang="en-US" dirty="0"/>
              <a:t>Morphological </a:t>
            </a:r>
            <a:r>
              <a:rPr lang="en-US" dirty="0" smtClean="0"/>
              <a:t>Operations</a:t>
            </a:r>
          </a:p>
          <a:p>
            <a:endParaRPr lang="en-US" dirty="0"/>
          </a:p>
          <a:p>
            <a:r>
              <a:rPr lang="en-US" dirty="0" smtClean="0"/>
              <a:t>Colors</a:t>
            </a:r>
          </a:p>
          <a:p>
            <a:endParaRPr lang="en-US" dirty="0"/>
          </a:p>
          <a:p>
            <a:r>
              <a:rPr lang="en-US" dirty="0" smtClean="0"/>
              <a:t>Edges and Corners</a:t>
            </a:r>
          </a:p>
          <a:p>
            <a:endParaRPr lang="en-US" dirty="0"/>
          </a:p>
          <a:p>
            <a:r>
              <a:rPr lang="en-US" dirty="0" smtClean="0"/>
              <a:t>Transform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65375"/>
            <a:ext cx="6627184" cy="42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2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606</TotalTime>
  <Words>557</Words>
  <Application>Microsoft Office PowerPoint</Application>
  <PresentationFormat>Custom</PresentationFormat>
  <Paragraphs>171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Integral</vt:lpstr>
      <vt:lpstr>Introduction to OpenCV, SkImage, SimpleITK</vt:lpstr>
      <vt:lpstr>Outlines</vt:lpstr>
      <vt:lpstr>Image Capturing</vt:lpstr>
      <vt:lpstr>Image Processing</vt:lpstr>
      <vt:lpstr>Image Analysis pipeline</vt:lpstr>
      <vt:lpstr>Scikit-Image, OPENCV &amp; SimpleITK</vt:lpstr>
      <vt:lpstr>Image I/O: load and save images</vt:lpstr>
      <vt:lpstr>Image I/O: supported image format</vt:lpstr>
      <vt:lpstr>Image Processing Examples using Skimage</vt:lpstr>
      <vt:lpstr>Image enhancement</vt:lpstr>
      <vt:lpstr>Inverse image or negative image</vt:lpstr>
      <vt:lpstr>Plot Image Histogram</vt:lpstr>
      <vt:lpstr>Gamma and log contrast adjust</vt:lpstr>
      <vt:lpstr>Gamma and LOG Contrast adjust</vt:lpstr>
      <vt:lpstr>Histogram Equalization</vt:lpstr>
      <vt:lpstr>Histogram Equalization</vt:lpstr>
      <vt:lpstr>Image smoothing: Mean Filter</vt:lpstr>
      <vt:lpstr>Image Smoothing: Mean Filter</vt:lpstr>
      <vt:lpstr>Image Smoothing: mean filter</vt:lpstr>
      <vt:lpstr>Image smoothing: Median Filter</vt:lpstr>
      <vt:lpstr>Image sharpening</vt:lpstr>
      <vt:lpstr>thresholding</vt:lpstr>
      <vt:lpstr>Morphological operations</vt:lpstr>
      <vt:lpstr>Connected components labeling</vt:lpstr>
      <vt:lpstr>colors</vt:lpstr>
      <vt:lpstr>Other Examples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OpenCV, SkImage, SimpleITK</dc:title>
  <dc:creator>Lu Hengyang</dc:creator>
  <cp:lastModifiedBy>Lu, Hengyang</cp:lastModifiedBy>
  <cp:revision>89</cp:revision>
  <dcterms:created xsi:type="dcterms:W3CDTF">2018-06-13T01:27:05Z</dcterms:created>
  <dcterms:modified xsi:type="dcterms:W3CDTF">2018-06-13T19:13:06Z</dcterms:modified>
</cp:coreProperties>
</file>